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42.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4.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92" r:id="rId5"/>
    <p:sldMasterId id="2147483693" r:id="rId6"/>
    <p:sldMasterId id="2147483694" r:id="rId7"/>
    <p:sldMasterId id="2147483695" r:id="rId8"/>
  </p:sldMasterIdLst>
  <p:notesMasterIdLst>
    <p:notesMasterId r:id="rId9"/>
  </p:notesMasterIdLst>
  <p:sldIdLst>
    <p:sldId id="256" r:id="rId10"/>
    <p:sldId id="257" r:id="rId11"/>
    <p:sldId id="258" r:id="rId12"/>
    <p:sldId id="259" r:id="rId13"/>
    <p:sldId id="260" r:id="rId14"/>
    <p:sldId id="261" r:id="rId15"/>
    <p:sldId id="262" r:id="rId16"/>
    <p:sldId id="263" r:id="rId17"/>
    <p:sldId id="264" r:id="rId18"/>
  </p:sldIdLst>
  <p:sldSz cy="10058400" cx="7772400"/>
  <p:notesSz cx="6858000" cy="9144000"/>
  <p:embeddedFontLst>
    <p:embeddedFont>
      <p:font typeface="Halant"/>
      <p:regular r:id="rId19"/>
      <p:bold r:id="rId20"/>
    </p:embeddedFont>
    <p:embeddedFont>
      <p:font typeface="Inter"/>
      <p:regular r:id="rId21"/>
      <p:bold r:id="rId22"/>
      <p:italic r:id="rId23"/>
      <p:boldItalic r:id="rId24"/>
    </p:embeddedFont>
    <p:embeddedFont>
      <p:font typeface="Plus Jakarta Sans"/>
      <p:regular r:id="rId25"/>
      <p:bold r:id="rId26"/>
      <p:italic r:id="rId27"/>
      <p:boldItalic r:id="rId28"/>
    </p:embeddedFont>
    <p:embeddedFont>
      <p:font typeface="Plus Jakarta Sans Medium"/>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8791425-B3D1-4871-9C37-98FF8E03C6F7}">
  <a:tblStyle styleId="{68791425-B3D1-4871-9C37-98FF8E03C6F7}"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37C8460E-1F81-4572-8E6C-8F715E661C53}"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Halant-bold.fntdata"/><Relationship Id="rId22" Type="http://schemas.openxmlformats.org/officeDocument/2006/relationships/font" Target="fonts/Inter-bold.fntdata"/><Relationship Id="rId21" Type="http://schemas.openxmlformats.org/officeDocument/2006/relationships/font" Target="fonts/Inter-regular.fntdata"/><Relationship Id="rId24" Type="http://schemas.openxmlformats.org/officeDocument/2006/relationships/font" Target="fonts/Inter-boldItalic.fntdata"/><Relationship Id="rId23"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notesMaster" Target="notesMasters/notesMaster1.xml"/><Relationship Id="rId26" Type="http://schemas.openxmlformats.org/officeDocument/2006/relationships/font" Target="fonts/PlusJakartaSans-bold.fntdata"/><Relationship Id="rId25" Type="http://schemas.openxmlformats.org/officeDocument/2006/relationships/font" Target="fonts/PlusJakartaSans-regular.fntdata"/><Relationship Id="rId28" Type="http://schemas.openxmlformats.org/officeDocument/2006/relationships/font" Target="fonts/PlusJakartaSans-boldItalic.fntdata"/><Relationship Id="rId27"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regular.fntdata"/><Relationship Id="rId7" Type="http://schemas.openxmlformats.org/officeDocument/2006/relationships/slideMaster" Target="slideMasters/slideMaster3.xml"/><Relationship Id="rId8" Type="http://schemas.openxmlformats.org/officeDocument/2006/relationships/slideMaster" Target="slideMasters/slideMaster4.xml"/><Relationship Id="rId31" Type="http://schemas.openxmlformats.org/officeDocument/2006/relationships/font" Target="fonts/PlusJakartaSansMedium-italic.fntdata"/><Relationship Id="rId30" Type="http://schemas.openxmlformats.org/officeDocument/2006/relationships/font" Target="fonts/PlusJakartaSansMedium-bold.fntdata"/><Relationship Id="rId11" Type="http://schemas.openxmlformats.org/officeDocument/2006/relationships/slide" Target="slides/slide2.xml"/><Relationship Id="rId10" Type="http://schemas.openxmlformats.org/officeDocument/2006/relationships/slide" Target="slides/slide1.xml"/><Relationship Id="rId32" Type="http://schemas.openxmlformats.org/officeDocument/2006/relationships/font" Target="fonts/PlusJakartaSansMedium-boldItalic.fntdata"/><Relationship Id="rId13" Type="http://schemas.openxmlformats.org/officeDocument/2006/relationships/slide" Target="slides/slide4.xml"/><Relationship Id="rId12" Type="http://schemas.openxmlformats.org/officeDocument/2006/relationships/slide" Target="slides/slide3.xml"/><Relationship Id="rId15" Type="http://schemas.openxmlformats.org/officeDocument/2006/relationships/slide" Target="slides/slide6.xml"/><Relationship Id="rId14" Type="http://schemas.openxmlformats.org/officeDocument/2006/relationships/slide" Target="slides/slide5.xml"/><Relationship Id="rId17" Type="http://schemas.openxmlformats.org/officeDocument/2006/relationships/slide" Target="slides/slide8.xml"/><Relationship Id="rId16" Type="http://schemas.openxmlformats.org/officeDocument/2006/relationships/slide" Target="slides/slide7.xml"/><Relationship Id="rId19" Type="http://schemas.openxmlformats.org/officeDocument/2006/relationships/font" Target="fonts/Halant-regular.fntdata"/><Relationship Id="rId18"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3310e989bb6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3310e989bb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3310e989bb6_0_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3310e989bb6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327e5e78c14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327e5e78c1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3310e989bb6_0_55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2" name="Google Shape;232;g3310e989bb6_0_5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g3310e989bb6_0_56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2" name="Google Shape;242;g3310e989bb6_0_5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g3310e989bb6_0_44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52" name="Google Shape;252;g3310e989bb6_0_4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g3310e989bb6_0_76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66" name="Google Shape;266;g3310e989bb6_0_7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g3310e989bb6_0_82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76" name="Google Shape;276;g3310e989bb6_0_8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g33110cfcb5b_0_5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86" name="Google Shape;286;g33110cfcb5b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44" name="Shape 144"/>
        <p:cNvGrpSpPr/>
        <p:nvPr/>
      </p:nvGrpSpPr>
      <p:grpSpPr>
        <a:xfrm>
          <a:off x="0" y="0"/>
          <a:ext cx="0" cy="0"/>
          <a:chOff x="0" y="0"/>
          <a:chExt cx="0" cy="0"/>
        </a:xfrm>
      </p:grpSpPr>
      <p:sp>
        <p:nvSpPr>
          <p:cNvPr id="145" name="Google Shape;145;p38"/>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46" name="Google Shape;146;p38"/>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47" name="Google Shape;147;p3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48" name="Shape 148"/>
        <p:cNvGrpSpPr/>
        <p:nvPr/>
      </p:nvGrpSpPr>
      <p:grpSpPr>
        <a:xfrm>
          <a:off x="0" y="0"/>
          <a:ext cx="0" cy="0"/>
          <a:chOff x="0" y="0"/>
          <a:chExt cx="0" cy="0"/>
        </a:xfrm>
      </p:grpSpPr>
      <p:sp>
        <p:nvSpPr>
          <p:cNvPr id="149" name="Google Shape;149;p39"/>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0" name="Google Shape;150;p3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51" name="Shape 151"/>
        <p:cNvGrpSpPr/>
        <p:nvPr/>
      </p:nvGrpSpPr>
      <p:grpSpPr>
        <a:xfrm>
          <a:off x="0" y="0"/>
          <a:ext cx="0" cy="0"/>
          <a:chOff x="0" y="0"/>
          <a:chExt cx="0" cy="0"/>
        </a:xfrm>
      </p:grpSpPr>
      <p:sp>
        <p:nvSpPr>
          <p:cNvPr id="152" name="Google Shape;152;p4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53" name="Google Shape;153;p40"/>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54" name="Google Shape;154;p4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55" name="Shape 155"/>
        <p:cNvGrpSpPr/>
        <p:nvPr/>
      </p:nvGrpSpPr>
      <p:grpSpPr>
        <a:xfrm>
          <a:off x="0" y="0"/>
          <a:ext cx="0" cy="0"/>
          <a:chOff x="0" y="0"/>
          <a:chExt cx="0" cy="0"/>
        </a:xfrm>
      </p:grpSpPr>
      <p:sp>
        <p:nvSpPr>
          <p:cNvPr id="156" name="Google Shape;156;p41"/>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57" name="Google Shape;157;p41"/>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58" name="Google Shape;158;p41"/>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59" name="Google Shape;159;p4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60" name="Shape 160"/>
        <p:cNvGrpSpPr/>
        <p:nvPr/>
      </p:nvGrpSpPr>
      <p:grpSpPr>
        <a:xfrm>
          <a:off x="0" y="0"/>
          <a:ext cx="0" cy="0"/>
          <a:chOff x="0" y="0"/>
          <a:chExt cx="0" cy="0"/>
        </a:xfrm>
      </p:grpSpPr>
      <p:sp>
        <p:nvSpPr>
          <p:cNvPr id="161" name="Google Shape;161;p42"/>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62" name="Google Shape;162;p4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63" name="Shape 163"/>
        <p:cNvGrpSpPr/>
        <p:nvPr/>
      </p:nvGrpSpPr>
      <p:grpSpPr>
        <a:xfrm>
          <a:off x="0" y="0"/>
          <a:ext cx="0" cy="0"/>
          <a:chOff x="0" y="0"/>
          <a:chExt cx="0" cy="0"/>
        </a:xfrm>
      </p:grpSpPr>
      <p:sp>
        <p:nvSpPr>
          <p:cNvPr id="164" name="Google Shape;164;p43"/>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65" name="Google Shape;165;p43"/>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66" name="Google Shape;166;p4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67" name="Shape 167"/>
        <p:cNvGrpSpPr/>
        <p:nvPr/>
      </p:nvGrpSpPr>
      <p:grpSpPr>
        <a:xfrm>
          <a:off x="0" y="0"/>
          <a:ext cx="0" cy="0"/>
          <a:chOff x="0" y="0"/>
          <a:chExt cx="0" cy="0"/>
        </a:xfrm>
      </p:grpSpPr>
      <p:sp>
        <p:nvSpPr>
          <p:cNvPr id="168" name="Google Shape;168;p44"/>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69" name="Google Shape;169;p4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70" name="Shape 170"/>
        <p:cNvGrpSpPr/>
        <p:nvPr/>
      </p:nvGrpSpPr>
      <p:grpSpPr>
        <a:xfrm>
          <a:off x="0" y="0"/>
          <a:ext cx="0" cy="0"/>
          <a:chOff x="0" y="0"/>
          <a:chExt cx="0" cy="0"/>
        </a:xfrm>
      </p:grpSpPr>
      <p:sp>
        <p:nvSpPr>
          <p:cNvPr id="171" name="Google Shape;171;p45"/>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72" name="Google Shape;172;p45"/>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73" name="Google Shape;173;p45"/>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74" name="Google Shape;174;p45"/>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75" name="Google Shape;175;p4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76" name="Shape 176"/>
        <p:cNvGrpSpPr/>
        <p:nvPr/>
      </p:nvGrpSpPr>
      <p:grpSpPr>
        <a:xfrm>
          <a:off x="0" y="0"/>
          <a:ext cx="0" cy="0"/>
          <a:chOff x="0" y="0"/>
          <a:chExt cx="0" cy="0"/>
        </a:xfrm>
      </p:grpSpPr>
      <p:sp>
        <p:nvSpPr>
          <p:cNvPr id="177" name="Google Shape;177;p46"/>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78" name="Google Shape;178;p4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79" name="Shape 179"/>
        <p:cNvGrpSpPr/>
        <p:nvPr/>
      </p:nvGrpSpPr>
      <p:grpSpPr>
        <a:xfrm>
          <a:off x="0" y="0"/>
          <a:ext cx="0" cy="0"/>
          <a:chOff x="0" y="0"/>
          <a:chExt cx="0" cy="0"/>
        </a:xfrm>
      </p:grpSpPr>
      <p:sp>
        <p:nvSpPr>
          <p:cNvPr id="180" name="Google Shape;180;p47"/>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81" name="Google Shape;181;p47"/>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82" name="Google Shape;182;p4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83" name="Shape 183"/>
        <p:cNvGrpSpPr/>
        <p:nvPr/>
      </p:nvGrpSpPr>
      <p:grpSpPr>
        <a:xfrm>
          <a:off x="0" y="0"/>
          <a:ext cx="0" cy="0"/>
          <a:chOff x="0" y="0"/>
          <a:chExt cx="0" cy="0"/>
        </a:xfrm>
      </p:grpSpPr>
      <p:sp>
        <p:nvSpPr>
          <p:cNvPr id="184" name="Google Shape;184;p4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5.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11" Type="http://schemas.openxmlformats.org/officeDocument/2006/relationships/slideLayout" Target="../slideLayouts/slideLayout44.xml"/><Relationship Id="rId10" Type="http://schemas.openxmlformats.org/officeDocument/2006/relationships/slideLayout" Target="../slideLayouts/slideLayout43.xml"/><Relationship Id="rId12" Type="http://schemas.openxmlformats.org/officeDocument/2006/relationships/theme" Target="../theme/theme1.xml"/><Relationship Id="rId9" Type="http://schemas.openxmlformats.org/officeDocument/2006/relationships/slideLayout" Target="../slideLayouts/slideLayout42.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140" name="Shape 140"/>
        <p:cNvGrpSpPr/>
        <p:nvPr/>
      </p:nvGrpSpPr>
      <p:grpSpPr>
        <a:xfrm>
          <a:off x="0" y="0"/>
          <a:ext cx="0" cy="0"/>
          <a:chOff x="0" y="0"/>
          <a:chExt cx="0" cy="0"/>
        </a:xfrm>
      </p:grpSpPr>
      <p:sp>
        <p:nvSpPr>
          <p:cNvPr id="141" name="Google Shape;141;p37"/>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142" name="Google Shape;142;p37"/>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143" name="Google Shape;143;p37"/>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12.png"/><Relationship Id="rId5"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12.png"/><Relationship Id="rId5"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7.xml"/><Relationship Id="rId3" Type="http://schemas.openxmlformats.org/officeDocument/2006/relationships/image" Target="../media/image12.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8.xml"/><Relationship Id="rId3" Type="http://schemas.openxmlformats.org/officeDocument/2006/relationships/image" Target="../media/image12.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11" Type="http://schemas.openxmlformats.org/officeDocument/2006/relationships/hyperlink" Target="https://encyclopedia.ushmm.org/content/en/id-card/vladan-popovic" TargetMode="External"/><Relationship Id="rId10" Type="http://schemas.openxmlformats.org/officeDocument/2006/relationships/hyperlink" Target="https://encyclopedia.ushmm.org/content/en/id-card/gertrud-gruenbaum" TargetMode="External"/><Relationship Id="rId13" Type="http://schemas.openxmlformats.org/officeDocument/2006/relationships/hyperlink" Target="https://encyclopedia.ushmm.org/content/en/id-card/wolf-wajsbrot" TargetMode="External"/><Relationship Id="rId12" Type="http://schemas.openxmlformats.org/officeDocument/2006/relationships/hyperlink" Target="https://encyclopedia.ushmm.org/content/en/id-card/yves-oppert" TargetMode="External"/><Relationship Id="rId1" Type="http://schemas.openxmlformats.org/officeDocument/2006/relationships/slideLayout" Target="../slideLayouts/slideLayout34.xml"/><Relationship Id="rId2" Type="http://schemas.openxmlformats.org/officeDocument/2006/relationships/notesSlide" Target="../notesSlides/notesSlide9.xml"/><Relationship Id="rId3" Type="http://schemas.openxmlformats.org/officeDocument/2006/relationships/image" Target="../media/image4.png"/><Relationship Id="rId4" Type="http://schemas.openxmlformats.org/officeDocument/2006/relationships/image" Target="../media/image12.png"/><Relationship Id="rId9" Type="http://schemas.openxmlformats.org/officeDocument/2006/relationships/hyperlink" Target="https://encyclopedia.ushmm.org/content/en/id-card/reidar-dittmann" TargetMode="External"/><Relationship Id="rId5" Type="http://schemas.openxmlformats.org/officeDocument/2006/relationships/hyperlink" Target="https://encyclopedia.ushmm.org/content/en/id-card/willem-arondeus" TargetMode="External"/><Relationship Id="rId6" Type="http://schemas.openxmlformats.org/officeDocument/2006/relationships/hyperlink" Target="https://encyclopedia.ushmm.org/content/en/id-card/paula-garfinkel" TargetMode="External"/><Relationship Id="rId7" Type="http://schemas.openxmlformats.org/officeDocument/2006/relationships/hyperlink" Target="https://encyclopedia.ushmm.org/content/en/id-card/jozef-wilk" TargetMode="External"/><Relationship Id="rId8" Type="http://schemas.openxmlformats.org/officeDocument/2006/relationships/hyperlink" Target="https://encyclopedia.ushmm.org/content/en/id-card/mieczyslaw-marek-madejski"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8" name="Shape 188"/>
        <p:cNvGrpSpPr/>
        <p:nvPr/>
      </p:nvGrpSpPr>
      <p:grpSpPr>
        <a:xfrm>
          <a:off x="0" y="0"/>
          <a:ext cx="0" cy="0"/>
          <a:chOff x="0" y="0"/>
          <a:chExt cx="0" cy="0"/>
        </a:xfrm>
      </p:grpSpPr>
      <p:sp>
        <p:nvSpPr>
          <p:cNvPr id="189" name="Google Shape;189;p49"/>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Holocaust- Human Choice Guided Notes</a:t>
            </a:r>
            <a:endParaRPr sz="1900">
              <a:solidFill>
                <a:schemeClr val="dk1"/>
              </a:solidFill>
              <a:latin typeface="Halant"/>
              <a:ea typeface="Halant"/>
              <a:cs typeface="Halant"/>
              <a:sym typeface="Halant"/>
            </a:endParaRPr>
          </a:p>
        </p:txBody>
      </p:sp>
      <p:pic>
        <p:nvPicPr>
          <p:cNvPr id="190" name="Google Shape;190;p4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1" name="Google Shape;191;p4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2" name="Google Shape;192;p4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3" name="Google Shape;193;p4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94" name="Google Shape;194;p49"/>
          <p:cNvSpPr txBox="1"/>
          <p:nvPr/>
        </p:nvSpPr>
        <p:spPr>
          <a:xfrm>
            <a:off x="316000" y="807700"/>
            <a:ext cx="7142100" cy="6834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While the class goes through the Human Choice: Collaboration and Resistance Presentation, follow along by completing these guided notes.</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Discussion prompts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What do you think this quote means? </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rPr i="1" lang="en" sz="1200">
                <a:solidFill>
                  <a:schemeClr val="dk1"/>
                </a:solidFill>
                <a:latin typeface="Inter"/>
                <a:ea typeface="Inter"/>
                <a:cs typeface="Inter"/>
                <a:sym typeface="Inter"/>
              </a:rPr>
              <a:t>“... the gap that now exists between 'things as they were "down there" and things as they are represented by the current imagination fed by approximative books, films, and myths."</a:t>
            </a:r>
            <a:endParaRPr i="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i="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i="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i="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i="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i="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i="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6: Discussion prompt</a:t>
            </a:r>
            <a:endParaRPr sz="1200">
              <a:solidFill>
                <a:schemeClr val="dk1"/>
              </a:solidFill>
              <a:latin typeface="Inter"/>
              <a:ea typeface="Inter"/>
              <a:cs typeface="Inter"/>
              <a:sym typeface="Inter"/>
            </a:endParaRPr>
          </a:p>
        </p:txBody>
      </p:sp>
      <p:graphicFrame>
        <p:nvGraphicFramePr>
          <p:cNvPr id="195" name="Google Shape;195;p49"/>
          <p:cNvGraphicFramePr/>
          <p:nvPr/>
        </p:nvGraphicFramePr>
        <p:xfrm>
          <a:off x="316000" y="2362200"/>
          <a:ext cx="3000000" cy="3000000"/>
        </p:xfrm>
        <a:graphic>
          <a:graphicData uri="http://schemas.openxmlformats.org/drawingml/2006/table">
            <a:tbl>
              <a:tblPr>
                <a:noFill/>
                <a:tableStyleId>{68791425-B3D1-4871-9C37-98FF8E03C6F7}</a:tableStyleId>
              </a:tblPr>
              <a:tblGrid>
                <a:gridCol w="2380700"/>
                <a:gridCol w="2380700"/>
                <a:gridCol w="2380700"/>
              </a:tblGrid>
              <a:tr h="381000">
                <a:tc>
                  <a:txBody>
                    <a:bodyPr/>
                    <a:lstStyle/>
                    <a:p>
                      <a:pPr indent="0" lvl="0" marL="0" rtl="0" algn="l">
                        <a:spcBef>
                          <a:spcPts val="0"/>
                        </a:spcBef>
                        <a:spcAft>
                          <a:spcPts val="0"/>
                        </a:spcAft>
                        <a:buNone/>
                      </a:pPr>
                      <a:r>
                        <a:rPr lang="en" sz="1200">
                          <a:latin typeface="Inter"/>
                          <a:ea typeface="Inter"/>
                          <a:cs typeface="Inter"/>
                          <a:sym typeface="Inter"/>
                        </a:rPr>
                        <a:t>Prompts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Your Response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Notes from Class Discussion</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Clr>
                          <a:schemeClr val="dk1"/>
                        </a:buClr>
                        <a:buSzPts val="1100"/>
                        <a:buFont typeface="Arial"/>
                        <a:buNone/>
                      </a:pPr>
                      <a:r>
                        <a:rPr lang="en" sz="1200">
                          <a:solidFill>
                            <a:srgbClr val="231F20"/>
                          </a:solidFill>
                          <a:latin typeface="Inter"/>
                          <a:ea typeface="Inter"/>
                          <a:cs typeface="Inter"/>
                          <a:sym typeface="Inter"/>
                        </a:rPr>
                        <a:t>What choices did people have as Nazi oppression increased?</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Clr>
                          <a:schemeClr val="dk1"/>
                        </a:buClr>
                        <a:buSzPts val="1100"/>
                        <a:buFont typeface="Arial"/>
                        <a:buNone/>
                      </a:pPr>
                      <a:r>
                        <a:rPr lang="en" sz="1200">
                          <a:solidFill>
                            <a:srgbClr val="231F20"/>
                          </a:solidFill>
                          <a:latin typeface="Inter"/>
                          <a:ea typeface="Inter"/>
                          <a:cs typeface="Inter"/>
                          <a:sym typeface="Inter"/>
                        </a:rPr>
                        <a:t>How much control did they have over that choice?</a:t>
                      </a:r>
                      <a:endParaRPr sz="1200">
                        <a:solidFill>
                          <a:srgbClr val="231F20"/>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graphicFrame>
        <p:nvGraphicFramePr>
          <p:cNvPr id="196" name="Google Shape;196;p49"/>
          <p:cNvGraphicFramePr/>
          <p:nvPr/>
        </p:nvGraphicFramePr>
        <p:xfrm>
          <a:off x="316000" y="7620000"/>
          <a:ext cx="3000000" cy="3000000"/>
        </p:xfrm>
        <a:graphic>
          <a:graphicData uri="http://schemas.openxmlformats.org/drawingml/2006/table">
            <a:tbl>
              <a:tblPr>
                <a:noFill/>
                <a:tableStyleId>{68791425-B3D1-4871-9C37-98FF8E03C6F7}</a:tableStyleId>
              </a:tblPr>
              <a:tblGrid>
                <a:gridCol w="2380700"/>
                <a:gridCol w="2380700"/>
                <a:gridCol w="2380700"/>
              </a:tblGrid>
              <a:tr h="381000">
                <a:tc>
                  <a:txBody>
                    <a:bodyPr/>
                    <a:lstStyle/>
                    <a:p>
                      <a:pPr indent="0" lvl="0" marL="0" rtl="0" algn="l">
                        <a:spcBef>
                          <a:spcPts val="0"/>
                        </a:spcBef>
                        <a:spcAft>
                          <a:spcPts val="0"/>
                        </a:spcAft>
                        <a:buNone/>
                      </a:pPr>
                      <a:r>
                        <a:rPr lang="en" sz="1200">
                          <a:latin typeface="Inter"/>
                          <a:ea typeface="Inter"/>
                          <a:cs typeface="Inter"/>
                          <a:sym typeface="Inter"/>
                        </a:rPr>
                        <a:t>Prompts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Your Response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Notes from Class Discussion</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Clr>
                          <a:schemeClr val="dk1"/>
                        </a:buClr>
                        <a:buSzPts val="1100"/>
                        <a:buFont typeface="Arial"/>
                        <a:buNone/>
                      </a:pPr>
                      <a:r>
                        <a:rPr lang="en" sz="1200">
                          <a:solidFill>
                            <a:srgbClr val="231F20"/>
                          </a:solidFill>
                          <a:latin typeface="Inter"/>
                          <a:ea typeface="Inter"/>
                          <a:cs typeface="Inter"/>
                          <a:sym typeface="Inter"/>
                        </a:rPr>
                        <a:t>When we think about people’s choices in the face of Nazi oppression, how can we avoid presentism and employ historical empathy?</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0" name="Shape 200"/>
        <p:cNvGrpSpPr/>
        <p:nvPr/>
      </p:nvGrpSpPr>
      <p:grpSpPr>
        <a:xfrm>
          <a:off x="0" y="0"/>
          <a:ext cx="0" cy="0"/>
          <a:chOff x="0" y="0"/>
          <a:chExt cx="0" cy="0"/>
        </a:xfrm>
      </p:grpSpPr>
      <p:sp>
        <p:nvSpPr>
          <p:cNvPr id="201" name="Google Shape;201;p50"/>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Empathy</a:t>
            </a:r>
            <a:endParaRPr sz="2500">
              <a:solidFill>
                <a:schemeClr val="dk1"/>
              </a:solidFill>
              <a:latin typeface="Plus Jakarta Sans"/>
              <a:ea typeface="Plus Jakarta Sans"/>
              <a:cs typeface="Plus Jakarta Sans"/>
              <a:sym typeface="Plus Jakarta Sans"/>
            </a:endParaRPr>
          </a:p>
        </p:txBody>
      </p:sp>
      <p:sp>
        <p:nvSpPr>
          <p:cNvPr id="202" name="Google Shape;202;p5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03" name="Google Shape;203;p5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04" name="Google Shape;204;p5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5" name="Google Shape;205;p50"/>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06" name="Google Shape;206;p50"/>
          <p:cNvSpPr txBox="1"/>
          <p:nvPr/>
        </p:nvSpPr>
        <p:spPr>
          <a:xfrm>
            <a:off x="469050" y="4128088"/>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What was happening at this time that could influence past actors’ decisions?</a:t>
            </a:r>
            <a:endParaRPr sz="1100"/>
          </a:p>
        </p:txBody>
      </p:sp>
      <p:sp>
        <p:nvSpPr>
          <p:cNvPr id="207" name="Google Shape;207;p50"/>
          <p:cNvSpPr txBox="1"/>
          <p:nvPr/>
        </p:nvSpPr>
        <p:spPr>
          <a:xfrm>
            <a:off x="2829100" y="1364725"/>
            <a:ext cx="4474200" cy="12435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What beliefs or assumptions do I have about this historical topic and era that I should be aware of as I study?</a:t>
            </a:r>
            <a:endParaRPr sz="1200">
              <a:latin typeface="Inter"/>
              <a:ea typeface="Inter"/>
              <a:cs typeface="Inter"/>
              <a:sym typeface="Inter"/>
            </a:endParaRPr>
          </a:p>
        </p:txBody>
      </p:sp>
      <p:sp>
        <p:nvSpPr>
          <p:cNvPr id="208" name="Google Shape;208;p50"/>
          <p:cNvSpPr txBox="1"/>
          <p:nvPr/>
        </p:nvSpPr>
        <p:spPr>
          <a:xfrm>
            <a:off x="1072825" y="1364725"/>
            <a:ext cx="1523700" cy="18483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i="1" lang="en" sz="1300">
                <a:latin typeface="Inter"/>
                <a:ea typeface="Inter"/>
                <a:cs typeface="Inter"/>
                <a:sym typeface="Inter"/>
              </a:rPr>
              <a:t>To show historical empathy is to listen to the past and to understand it on its own terms.</a:t>
            </a:r>
            <a:endParaRPr b="1" i="1" sz="1300">
              <a:latin typeface="Inter"/>
              <a:ea typeface="Inter"/>
              <a:cs typeface="Inter"/>
              <a:sym typeface="Inter"/>
            </a:endParaRPr>
          </a:p>
        </p:txBody>
      </p:sp>
      <p:sp>
        <p:nvSpPr>
          <p:cNvPr id="209" name="Google Shape;209;p50"/>
          <p:cNvSpPr txBox="1"/>
          <p:nvPr/>
        </p:nvSpPr>
        <p:spPr>
          <a:xfrm>
            <a:off x="3011855" y="2755400"/>
            <a:ext cx="1708200" cy="4242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lang="en" sz="1500">
                <a:latin typeface="Inter"/>
                <a:ea typeface="Inter"/>
                <a:cs typeface="Inter"/>
                <a:sym typeface="Inter"/>
              </a:rPr>
              <a:t>Historical Topic</a:t>
            </a:r>
            <a:endParaRPr sz="1500">
              <a:latin typeface="Inter"/>
              <a:ea typeface="Inter"/>
              <a:cs typeface="Inter"/>
              <a:sym typeface="Inter"/>
            </a:endParaRPr>
          </a:p>
        </p:txBody>
      </p:sp>
      <p:sp>
        <p:nvSpPr>
          <p:cNvPr id="210" name="Google Shape;210;p50"/>
          <p:cNvSpPr txBox="1"/>
          <p:nvPr/>
        </p:nvSpPr>
        <p:spPr>
          <a:xfrm>
            <a:off x="2473125" y="3213025"/>
            <a:ext cx="2745000" cy="540900"/>
          </a:xfrm>
          <a:prstGeom prst="rect">
            <a:avLst/>
          </a:prstGeom>
          <a:solidFill>
            <a:schemeClr val="lt1"/>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600">
                <a:latin typeface="Inter"/>
                <a:ea typeface="Inter"/>
                <a:cs typeface="Inter"/>
                <a:sym typeface="Inter"/>
              </a:rPr>
              <a:t>People Facing Nazi Oppression</a:t>
            </a:r>
            <a:endParaRPr b="1" sz="1600">
              <a:latin typeface="Inter"/>
              <a:ea typeface="Inter"/>
              <a:cs typeface="Inter"/>
              <a:sym typeface="Inter"/>
            </a:endParaRPr>
          </a:p>
        </p:txBody>
      </p:sp>
      <p:sp>
        <p:nvSpPr>
          <p:cNvPr id="211" name="Google Shape;211;p50"/>
          <p:cNvSpPr txBox="1"/>
          <p:nvPr/>
        </p:nvSpPr>
        <p:spPr>
          <a:xfrm>
            <a:off x="2864775" y="4128100"/>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List at least 3 different sources that could be used to uncover more about this topic.</a:t>
            </a:r>
            <a:endParaRPr sz="1100">
              <a:solidFill>
                <a:schemeClr val="dk1"/>
              </a:solidFill>
              <a:latin typeface="Inter"/>
              <a:ea typeface="Inter"/>
              <a:cs typeface="Inter"/>
              <a:sym typeface="Inter"/>
            </a:endParaRPr>
          </a:p>
          <a:p>
            <a:pPr indent="0" lvl="0" marL="0" rtl="0" algn="ctr">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p:txBody>
      </p:sp>
      <p:sp>
        <p:nvSpPr>
          <p:cNvPr id="212" name="Google Shape;212;p50"/>
          <p:cNvSpPr txBox="1"/>
          <p:nvPr/>
        </p:nvSpPr>
        <p:spPr>
          <a:xfrm>
            <a:off x="5341650" y="4128088"/>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Are there any moral judgements I want to make about this topic? Why?</a:t>
            </a:r>
            <a:endParaRPr sz="1100"/>
          </a:p>
        </p:txBody>
      </p:sp>
      <p:sp>
        <p:nvSpPr>
          <p:cNvPr id="213" name="Google Shape;213;p50"/>
          <p:cNvSpPr txBox="1"/>
          <p:nvPr/>
        </p:nvSpPr>
        <p:spPr>
          <a:xfrm>
            <a:off x="477200" y="6795525"/>
            <a:ext cx="6825900" cy="10935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If someone were to employ presentism (which historians should avoid), what might they say about this topic?</a:t>
            </a:r>
            <a:endParaRPr sz="1100"/>
          </a:p>
        </p:txBody>
      </p:sp>
      <p:sp>
        <p:nvSpPr>
          <p:cNvPr id="214" name="Google Shape;214;p50"/>
          <p:cNvSpPr txBox="1"/>
          <p:nvPr/>
        </p:nvSpPr>
        <p:spPr>
          <a:xfrm>
            <a:off x="477200" y="8155250"/>
            <a:ext cx="6825900" cy="9684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200000"/>
              </a:lnSpc>
              <a:spcBef>
                <a:spcPts val="0"/>
              </a:spcBef>
              <a:spcAft>
                <a:spcPts val="0"/>
              </a:spcAft>
              <a:buNone/>
            </a:pPr>
            <a:r>
              <a:rPr b="1" lang="en" sz="1300">
                <a:latin typeface="Inter"/>
                <a:ea typeface="Inter"/>
                <a:cs typeface="Inter"/>
                <a:sym typeface="Inter"/>
              </a:rPr>
              <a:t>One way we might empathize with </a:t>
            </a:r>
            <a:r>
              <a:rPr lang="en" sz="1300">
                <a:latin typeface="Inter"/>
                <a:ea typeface="Inter"/>
                <a:cs typeface="Inter"/>
                <a:sym typeface="Inter"/>
              </a:rPr>
              <a:t>___________________ is by: ________________________ _______________________________________________________________________________________</a:t>
            </a:r>
            <a:endParaRPr sz="1300">
              <a:latin typeface="Inter"/>
              <a:ea typeface="Inter"/>
              <a:cs typeface="Inter"/>
              <a:sym typeface="Inter"/>
            </a:endParaRPr>
          </a:p>
        </p:txBody>
      </p:sp>
      <p:cxnSp>
        <p:nvCxnSpPr>
          <p:cNvPr id="215" name="Google Shape;215;p50"/>
          <p:cNvCxnSpPr>
            <a:stCxn id="210" idx="2"/>
            <a:endCxn id="206" idx="0"/>
          </p:cNvCxnSpPr>
          <p:nvPr/>
        </p:nvCxnSpPr>
        <p:spPr>
          <a:xfrm flipH="1">
            <a:off x="1449825" y="3753925"/>
            <a:ext cx="2395800" cy="374100"/>
          </a:xfrm>
          <a:prstGeom prst="straightConnector1">
            <a:avLst/>
          </a:prstGeom>
          <a:noFill/>
          <a:ln cap="flat" cmpd="sng" w="9525">
            <a:solidFill>
              <a:srgbClr val="595959"/>
            </a:solidFill>
            <a:prstDash val="solid"/>
            <a:round/>
            <a:headEnd len="med" w="med" type="none"/>
            <a:tailEnd len="med" w="med" type="triangle"/>
          </a:ln>
        </p:spPr>
      </p:cxnSp>
      <p:cxnSp>
        <p:nvCxnSpPr>
          <p:cNvPr id="216" name="Google Shape;216;p50"/>
          <p:cNvCxnSpPr>
            <a:stCxn id="210" idx="2"/>
            <a:endCxn id="212" idx="0"/>
          </p:cNvCxnSpPr>
          <p:nvPr/>
        </p:nvCxnSpPr>
        <p:spPr>
          <a:xfrm>
            <a:off x="3845625" y="3753925"/>
            <a:ext cx="2476800" cy="374100"/>
          </a:xfrm>
          <a:prstGeom prst="straightConnector1">
            <a:avLst/>
          </a:prstGeom>
          <a:noFill/>
          <a:ln cap="flat" cmpd="sng" w="9525">
            <a:solidFill>
              <a:srgbClr val="595959"/>
            </a:solidFill>
            <a:prstDash val="solid"/>
            <a:round/>
            <a:headEnd len="med" w="med" type="none"/>
            <a:tailEnd len="med" w="med" type="triangle"/>
          </a:ln>
        </p:spPr>
      </p:cxnSp>
      <p:cxnSp>
        <p:nvCxnSpPr>
          <p:cNvPr id="217" name="Google Shape;217;p50"/>
          <p:cNvCxnSpPr>
            <a:stCxn id="210" idx="2"/>
            <a:endCxn id="211" idx="0"/>
          </p:cNvCxnSpPr>
          <p:nvPr/>
        </p:nvCxnSpPr>
        <p:spPr>
          <a:xfrm>
            <a:off x="3845625" y="3753925"/>
            <a:ext cx="0" cy="374100"/>
          </a:xfrm>
          <a:prstGeom prst="straightConnector1">
            <a:avLst/>
          </a:prstGeom>
          <a:noFill/>
          <a:ln cap="flat" cmpd="sng" w="9525">
            <a:solidFill>
              <a:srgbClr val="595959"/>
            </a:solidFill>
            <a:prstDash val="solid"/>
            <a:round/>
            <a:headEnd len="med" w="med" type="none"/>
            <a:tailEnd len="med" w="med" type="triangle"/>
          </a:ln>
        </p:spPr>
      </p:cxnSp>
      <p:pic>
        <p:nvPicPr>
          <p:cNvPr id="218" name="Google Shape;218;p50"/>
          <p:cNvPicPr preferRelativeResize="0"/>
          <p:nvPr/>
        </p:nvPicPr>
        <p:blipFill>
          <a:blip r:embed="rId5">
            <a:alphaModFix/>
          </a:blip>
          <a:stretch>
            <a:fillRect/>
          </a:stretch>
        </p:blipFill>
        <p:spPr>
          <a:xfrm>
            <a:off x="381550" y="1877425"/>
            <a:ext cx="822875" cy="8228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2" name="Shape 222"/>
        <p:cNvGrpSpPr/>
        <p:nvPr/>
      </p:nvGrpSpPr>
      <p:grpSpPr>
        <a:xfrm>
          <a:off x="0" y="0"/>
          <a:ext cx="0" cy="0"/>
          <a:chOff x="0" y="0"/>
          <a:chExt cx="0" cy="0"/>
        </a:xfrm>
      </p:grpSpPr>
      <p:sp>
        <p:nvSpPr>
          <p:cNvPr id="223" name="Google Shape;223;p51"/>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Holocaust- Human Choice Guided Notes</a:t>
            </a:r>
            <a:endParaRPr sz="1900">
              <a:solidFill>
                <a:schemeClr val="dk1"/>
              </a:solidFill>
              <a:latin typeface="Halant"/>
              <a:ea typeface="Halant"/>
              <a:cs typeface="Halant"/>
              <a:sym typeface="Halant"/>
            </a:endParaRPr>
          </a:p>
        </p:txBody>
      </p:sp>
      <p:pic>
        <p:nvPicPr>
          <p:cNvPr id="224" name="Google Shape;224;p5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25" name="Google Shape;225;p5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26" name="Google Shape;226;p5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27" name="Google Shape;227;p51"/>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28" name="Google Shape;228;p51"/>
          <p:cNvSpPr txBox="1"/>
          <p:nvPr/>
        </p:nvSpPr>
        <p:spPr>
          <a:xfrm>
            <a:off x="594300" y="807688"/>
            <a:ext cx="65838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While the class goes through the Human Choice: Collaboration and Resistance Presentation, follow along by completing these guided notes.</a:t>
            </a:r>
            <a:endParaRPr sz="1200">
              <a:solidFill>
                <a:schemeClr val="dk1"/>
              </a:solidFill>
              <a:latin typeface="Inter"/>
              <a:ea typeface="Inter"/>
              <a:cs typeface="Inter"/>
              <a:sym typeface="Inter"/>
            </a:endParaRPr>
          </a:p>
        </p:txBody>
      </p:sp>
      <p:graphicFrame>
        <p:nvGraphicFramePr>
          <p:cNvPr id="229" name="Google Shape;229;p51"/>
          <p:cNvGraphicFramePr/>
          <p:nvPr/>
        </p:nvGraphicFramePr>
        <p:xfrm>
          <a:off x="323850" y="1447800"/>
          <a:ext cx="3000000" cy="3000000"/>
        </p:xfrm>
        <a:graphic>
          <a:graphicData uri="http://schemas.openxmlformats.org/drawingml/2006/table">
            <a:tbl>
              <a:tblPr>
                <a:noFill/>
                <a:tableStyleId>{68791425-B3D1-4871-9C37-98FF8E03C6F7}</a:tableStyleId>
              </a:tblPr>
              <a:tblGrid>
                <a:gridCol w="3557025"/>
                <a:gridCol w="3557025"/>
              </a:tblGrid>
              <a:tr h="381000">
                <a:tc>
                  <a:txBody>
                    <a:bodyPr/>
                    <a:lstStyle/>
                    <a:p>
                      <a:pPr indent="0" lvl="0" marL="0" rtl="0" algn="ctr">
                        <a:spcBef>
                          <a:spcPts val="0"/>
                        </a:spcBef>
                        <a:spcAft>
                          <a:spcPts val="0"/>
                        </a:spcAft>
                        <a:buNone/>
                      </a:pPr>
                      <a:r>
                        <a:rPr b="1" lang="en">
                          <a:latin typeface="Inter"/>
                          <a:ea typeface="Inter"/>
                          <a:cs typeface="Inter"/>
                          <a:sym typeface="Inter"/>
                        </a:rPr>
                        <a:t>To Collaborate?</a:t>
                      </a:r>
                      <a:endParaRPr b="1">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a:latin typeface="Inter"/>
                          <a:ea typeface="Inter"/>
                          <a:cs typeface="Inter"/>
                          <a:sym typeface="Inter"/>
                        </a:rPr>
                        <a:t>To Resist?</a:t>
                      </a:r>
                      <a:endParaRPr b="1">
                        <a:latin typeface="Inter"/>
                        <a:ea typeface="Inter"/>
                        <a:cs typeface="Inter"/>
                        <a:sym typeface="Inter"/>
                      </a:endParaRPr>
                    </a:p>
                  </a:txBody>
                  <a:tcPr marT="91425" marB="91425" marR="91425" marL="91425"/>
                </a:tc>
              </a:tr>
              <a:tr h="381000">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Slide 7: Do you think fear alone could led people to become collaborators/perpetrators? Why or why not?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Slide 8: Do you agree with Ian Kershaw’s argument? What else do you think could have inspired ordinary people to collaborate?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Slide 9: Say-it-in-6: Why was the Gestapo so important to maintaining power for the Nazis?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Slide 10: Explain briefly in your own words why ordinary people became collaborators with the Nazi regime.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Slide 11: What types of resistance do you think was most common? Why?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Slides 12-13: Explain how the White Rose resisted the Nazis.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Slide 14: What was the significance of the Warsaw Ghetto Uprising?</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Slide 15: How do you think the audience of Kovnor’s speech reacted to his words?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3" name="Shape 233"/>
        <p:cNvGrpSpPr/>
        <p:nvPr/>
      </p:nvGrpSpPr>
      <p:grpSpPr>
        <a:xfrm>
          <a:off x="0" y="0"/>
          <a:ext cx="0" cy="0"/>
          <a:chOff x="0" y="0"/>
          <a:chExt cx="0" cy="0"/>
        </a:xfrm>
      </p:grpSpPr>
      <p:sp>
        <p:nvSpPr>
          <p:cNvPr id="234" name="Google Shape;234;p52"/>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Christopher Browning, </a:t>
            </a:r>
            <a:r>
              <a:rPr i="1" lang="en" sz="1900">
                <a:solidFill>
                  <a:schemeClr val="dk1"/>
                </a:solidFill>
                <a:latin typeface="Halant"/>
                <a:ea typeface="Halant"/>
                <a:cs typeface="Halant"/>
                <a:sym typeface="Halant"/>
              </a:rPr>
              <a:t>Ordinary Men</a:t>
            </a:r>
            <a:endParaRPr sz="1900">
              <a:solidFill>
                <a:schemeClr val="dk1"/>
              </a:solidFill>
              <a:latin typeface="Halant"/>
              <a:ea typeface="Halant"/>
              <a:cs typeface="Halant"/>
              <a:sym typeface="Halant"/>
            </a:endParaRPr>
          </a:p>
        </p:txBody>
      </p:sp>
      <p:pic>
        <p:nvPicPr>
          <p:cNvPr id="235" name="Google Shape;235;p5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36" name="Google Shape;236;p5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7" name="Google Shape;237;p5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38" name="Google Shape;238;p52"/>
          <p:cNvPicPr preferRelativeResize="0"/>
          <p:nvPr/>
        </p:nvPicPr>
        <p:blipFill>
          <a:blip r:embed="rId4">
            <a:alphaModFix/>
          </a:blip>
          <a:stretch>
            <a:fillRect/>
          </a:stretch>
        </p:blipFill>
        <p:spPr>
          <a:xfrm>
            <a:off x="226481" y="76722"/>
            <a:ext cx="816414" cy="338543"/>
          </a:xfrm>
          <a:prstGeom prst="rect">
            <a:avLst/>
          </a:prstGeom>
          <a:noFill/>
          <a:ln>
            <a:noFill/>
          </a:ln>
        </p:spPr>
      </p:pic>
      <p:graphicFrame>
        <p:nvGraphicFramePr>
          <p:cNvPr id="239" name="Google Shape;239;p52"/>
          <p:cNvGraphicFramePr/>
          <p:nvPr/>
        </p:nvGraphicFramePr>
        <p:xfrm>
          <a:off x="381550" y="838200"/>
          <a:ext cx="3000000" cy="3000000"/>
        </p:xfrm>
        <a:graphic>
          <a:graphicData uri="http://schemas.openxmlformats.org/drawingml/2006/table">
            <a:tbl>
              <a:tblPr>
                <a:noFill/>
                <a:tableStyleId>{68791425-B3D1-4871-9C37-98FF8E03C6F7}</a:tableStyleId>
              </a:tblPr>
              <a:tblGrid>
                <a:gridCol w="7068675"/>
              </a:tblGrid>
              <a:tr h="381000">
                <a:tc>
                  <a:txBody>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Christopher R. Browning, O</a:t>
                      </a:r>
                      <a:r>
                        <a:rPr i="1" lang="en" sz="1200">
                          <a:solidFill>
                            <a:schemeClr val="dk1"/>
                          </a:solidFill>
                          <a:latin typeface="Halant"/>
                          <a:ea typeface="Halant"/>
                          <a:cs typeface="Halant"/>
                          <a:sym typeface="Halant"/>
                        </a:rPr>
                        <a:t>rdinary Men: Reserve Police Battalion 101 and the Final Solution in Poland</a:t>
                      </a:r>
                      <a:r>
                        <a:rPr lang="en" sz="1200">
                          <a:solidFill>
                            <a:schemeClr val="dk1"/>
                          </a:solidFill>
                          <a:latin typeface="Halant"/>
                          <a:ea typeface="Halant"/>
                          <a:cs typeface="Halant"/>
                          <a:sym typeface="Halant"/>
                        </a:rPr>
                        <a:t>, 1992</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0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Note: Christopher Browning is is Professor Emeritus of History at the University of North Carolina Chapel Hill. This work focuses on Police Battalion 101, one of the Order Police groups organized to assist the military with Nazi expansion and conquest. </a:t>
                      </a:r>
                      <a:endParaRPr sz="1200"/>
                    </a:p>
                  </a:txBody>
                  <a:tcPr marT="91425" marB="91425" marR="91425" marL="91425"/>
                </a:tc>
              </a:tr>
              <a:tr h="381000">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After explaining the battalion’s murderous assignment, he made an extraordinary offer: any of the older men who did not feel up to that task that lay before them could step out…. Two platoons of the Third Company were to surround the village. The men were explicitly ordered to shoot anyone trying to escape. The remaining men were to round up the Jews and take them to the marketplace. Those too sick or frail to walk to the marketplace, as well as infants and anyone offering resistance or attempting to hide, would be shot on the spot. Thereafter, a few men of First Company were to escort the ‘work Jews’ who had been selected at the marketplace, while the rest of First Company was to proceed to the first to form the firing squads. The Jews were to be loaded onto the battalion trucks… and shuttled from the marketplace to the forest….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 Józefów a mere dozen men out of nearly 500 had responded instinctively to Major Trapp’s offer to step forward and excuse themselves from the impending mass murder. Why was the number of men who from the beginning declared themselves unwilling to shoot so small?...</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Along with ideological indoctrination, a vital factor… was conformity to the group. The battalion had orders to kill Jews, but each individual did not. Yet 80 to 90 percent of the men proceeded to kill, though almost all of them- at least initially- were horrified and disgusted by what they were doing. To break ranks and step out, to adopt overtly nonconformist behavior, was simply beyond most of the men. It was easier for them to shoot.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Why? First of all, by breaking ranks, nonshooters were leaving the ‘dirty work’ to their comrades. Since the battalion had to shoot even if individuals did not, refusing to shoot constituted refusing one’s share of an unpleasant collective obligation….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This threat of isolation was intensified by the fact that stepping out could also have been seen as a form of moral reproach of one’s comrades: the nonshooter was potentially indicating that he was ‘too good’ to do such things….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Pervasive racism and the resulting exclusion of the Jewish victims from any common ground with the perpetrators made it all the easier for the majority of policemen to conform to the norms of their immediate community (the battalion) and their society at large (Nazi Germany)....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This story of ordinary men is not the story of all men. The reserve policemen faced choices, and most of them committed terrible deeds. But those who killed cannot be absolved by the notion that everyone in the same situation would have done as they did. For even among them, some refused to kill and others stopped killing. Human responsibility is ultimately an individual matter.</a:t>
                      </a:r>
                      <a:endParaRPr sz="1200">
                        <a:solidFill>
                          <a:schemeClr val="dk1"/>
                        </a:solidFill>
                        <a:latin typeface="Inter"/>
                        <a:ea typeface="Inter"/>
                        <a:cs typeface="Inter"/>
                        <a:sym typeface="Inter"/>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B cap="flat" cmpd="sng" w="9525">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3" name="Shape 243"/>
        <p:cNvGrpSpPr/>
        <p:nvPr/>
      </p:nvGrpSpPr>
      <p:grpSpPr>
        <a:xfrm>
          <a:off x="0" y="0"/>
          <a:ext cx="0" cy="0"/>
          <a:chOff x="0" y="0"/>
          <a:chExt cx="0" cy="0"/>
        </a:xfrm>
      </p:grpSpPr>
      <p:sp>
        <p:nvSpPr>
          <p:cNvPr id="244" name="Google Shape;244;p53"/>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Wendy Lower, </a:t>
            </a:r>
            <a:r>
              <a:rPr i="1" lang="en" sz="1900">
                <a:solidFill>
                  <a:schemeClr val="dk1"/>
                </a:solidFill>
                <a:latin typeface="Halant"/>
                <a:ea typeface="Halant"/>
                <a:cs typeface="Halant"/>
                <a:sym typeface="Halant"/>
              </a:rPr>
              <a:t>Hitler’s Furies</a:t>
            </a:r>
            <a:endParaRPr sz="1900">
              <a:solidFill>
                <a:schemeClr val="dk1"/>
              </a:solidFill>
              <a:latin typeface="Halant"/>
              <a:ea typeface="Halant"/>
              <a:cs typeface="Halant"/>
              <a:sym typeface="Halant"/>
            </a:endParaRPr>
          </a:p>
        </p:txBody>
      </p:sp>
      <p:pic>
        <p:nvPicPr>
          <p:cNvPr id="245" name="Google Shape;245;p5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46" name="Google Shape;246;p5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47" name="Google Shape;247;p5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48" name="Google Shape;248;p53"/>
          <p:cNvPicPr preferRelativeResize="0"/>
          <p:nvPr/>
        </p:nvPicPr>
        <p:blipFill>
          <a:blip r:embed="rId4">
            <a:alphaModFix/>
          </a:blip>
          <a:stretch>
            <a:fillRect/>
          </a:stretch>
        </p:blipFill>
        <p:spPr>
          <a:xfrm>
            <a:off x="226481" y="76722"/>
            <a:ext cx="816414" cy="338543"/>
          </a:xfrm>
          <a:prstGeom prst="rect">
            <a:avLst/>
          </a:prstGeom>
          <a:noFill/>
          <a:ln>
            <a:noFill/>
          </a:ln>
        </p:spPr>
      </p:pic>
      <p:graphicFrame>
        <p:nvGraphicFramePr>
          <p:cNvPr id="249" name="Google Shape;249;p53"/>
          <p:cNvGraphicFramePr/>
          <p:nvPr/>
        </p:nvGraphicFramePr>
        <p:xfrm>
          <a:off x="381550" y="762000"/>
          <a:ext cx="3000000" cy="3000000"/>
        </p:xfrm>
        <a:graphic>
          <a:graphicData uri="http://schemas.openxmlformats.org/drawingml/2006/table">
            <a:tbl>
              <a:tblPr>
                <a:noFill/>
                <a:tableStyleId>{68791425-B3D1-4871-9C37-98FF8E03C6F7}</a:tableStyleId>
              </a:tblPr>
              <a:tblGrid>
                <a:gridCol w="7068675"/>
              </a:tblGrid>
              <a:tr h="381000">
                <a:tc>
                  <a:txBody>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Wendy Lower, </a:t>
                      </a:r>
                      <a:r>
                        <a:rPr i="1" lang="en" sz="1200">
                          <a:solidFill>
                            <a:schemeClr val="dk1"/>
                          </a:solidFill>
                          <a:latin typeface="Halant"/>
                          <a:ea typeface="Halant"/>
                          <a:cs typeface="Halant"/>
                          <a:sym typeface="Halant"/>
                        </a:rPr>
                        <a:t>Hitler’s Furies: German Women in the Nazi Killing Fields</a:t>
                      </a:r>
                      <a:r>
                        <a:rPr lang="en" sz="1200">
                          <a:solidFill>
                            <a:schemeClr val="dk1"/>
                          </a:solidFill>
                          <a:latin typeface="Halant"/>
                          <a:ea typeface="Halant"/>
                          <a:cs typeface="Halant"/>
                          <a:sym typeface="Halant"/>
                        </a:rPr>
                        <a:t>, 2013</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0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Wendy Lower holds the John K. Roth Chair at Claremont McKenna College in Claremont, California, and was named the director of the Mgrublian Center for Human Rights in Claremont in 2014. This work focuses on the roles of German women who went east and participated in Nazi expansionist policies.</a:t>
                      </a:r>
                      <a:endParaRPr sz="1000">
                        <a:latin typeface="Inter"/>
                        <a:ea typeface="Inter"/>
                        <a:cs typeface="Inter"/>
                        <a:sym typeface="Inter"/>
                      </a:endParaRPr>
                    </a:p>
                  </a:txBody>
                  <a:tcPr marT="91425" marB="91425" marR="91425" marL="91425"/>
                </a:tc>
              </a:tr>
              <a:tr h="381000">
                <a:tc>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Teachers, nurses, secretaries, welfare workers, and wives - these were the women in the eastern territories, where most of the worst crimes of the Reich occurred…. Women in the eastern territories witnessed and committed atrocities in a more open system, and as part of what they saw as a professional opportunity and a liberating experience….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Among the myths of the postwar period was that of the apolitical woman. After the war many women testified in court or explained in oral histories that they were ‘just’ organizing things in the office or attending to the social aspects of daily life by managing the care or duties of other Germans stationed in the East. They failed to see-or perhaps preferred not to see- how the social became political, and how their seemingly small contribution to everyday operations in the government, military, and Nazi party organizations added up to a genocidal system…</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Assigning people to criminal categories such as accomplice and perpetrator does not itself explain how the system worked and how ordinary women witnessed and participated in the Holocaust…. For example, a female chief detective in the Reich Security Main Office directly determined the fates of thousands of children, and did so with the assistance of almost two hundred female agents scattered across the Reich…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Of all the professions, it was nursing that brought the largest number of German women directly into the war and the Nazi genocide, as nurses occupied a variety of traditional and new roles in the developing racial state... In Germany, they participated in selections of the mentally and physically disabled in asylums and escorted these victims to their deaths in gas chambers or administered lethal injections. In the eastern territories, they cared for German soldiers and witnessed the deprivation and murder of Soviet prisoners of war and Jews. They worked in the infirmaries of concentration camps... They stood on railway platforms while Jewish deportees locked in railway cars begged for help. They were primary witnesses of the Holocaust in Europe, and some committed mass murder as the euthanasia program expanded…</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As individual women navigated the multiple war zones of the East, and as some became conditioned to do what was considered man’s work, traditional presentations and roles became confused. Nowhere was this mutability more chillingly apparent than in the cases of the SS wives who became perpetrators. These women displayed a capacity to kill while also acting out a combination of roles: plantation mistress; prairie Madonna in apron-covered dress lording over slave laborers; infant-carrying, gun-yielding </a:t>
                      </a:r>
                      <a:r>
                        <a:rPr i="1" lang="en" sz="1200">
                          <a:solidFill>
                            <a:schemeClr val="dk1"/>
                          </a:solidFill>
                          <a:latin typeface="Inter"/>
                          <a:ea typeface="Inter"/>
                          <a:cs typeface="Inter"/>
                          <a:sym typeface="Inter"/>
                        </a:rPr>
                        <a:t>Hausfrau</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In the Nazi war against the Jews in eastern Europe, the spatial divide between the battlefront and the home front was nonexistent… contributing to the war effort went beyond consoling, protecting, and supporting a male mate or fanatical boss. These female perpetrators were incredibly, indeed shockingly, adept at slipping in and out of roles, from the unbridled revolutionary to the meek, subservient wife…. They exploited their power as imperial overseers and careerists.</a:t>
                      </a:r>
                      <a:endParaRPr sz="1200">
                        <a:solidFill>
                          <a:schemeClr val="dk1"/>
                        </a:solidFill>
                        <a:latin typeface="Inter"/>
                        <a:ea typeface="Inter"/>
                        <a:cs typeface="Inter"/>
                        <a:sym typeface="Inter"/>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B cap="flat" cmpd="sng" w="9525">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53" name="Shape 253"/>
        <p:cNvGrpSpPr/>
        <p:nvPr/>
      </p:nvGrpSpPr>
      <p:grpSpPr>
        <a:xfrm>
          <a:off x="0" y="0"/>
          <a:ext cx="0" cy="0"/>
          <a:chOff x="0" y="0"/>
          <a:chExt cx="0" cy="0"/>
        </a:xfrm>
      </p:grpSpPr>
      <p:sp>
        <p:nvSpPr>
          <p:cNvPr id="254" name="Google Shape;254;p54"/>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Arguments </a:t>
            </a:r>
            <a:endParaRPr sz="2500">
              <a:solidFill>
                <a:schemeClr val="dk1"/>
              </a:solidFill>
              <a:latin typeface="Plus Jakarta Sans"/>
              <a:ea typeface="Plus Jakarta Sans"/>
              <a:cs typeface="Plus Jakarta Sans"/>
              <a:sym typeface="Plus Jakarta Sans"/>
            </a:endParaRPr>
          </a:p>
        </p:txBody>
      </p:sp>
      <p:sp>
        <p:nvSpPr>
          <p:cNvPr id="255" name="Google Shape;255;p5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56" name="Google Shape;256;p54"/>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57" name="Google Shape;257;p5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58" name="Google Shape;258;p54"/>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259" name="Google Shape;259;p54"/>
          <p:cNvSpPr txBox="1"/>
          <p:nvPr/>
        </p:nvSpPr>
        <p:spPr>
          <a:xfrm>
            <a:off x="1519775" y="1156775"/>
            <a:ext cx="53598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a:t>
            </a:r>
            <a:r>
              <a:rPr lang="en" sz="1200">
                <a:latin typeface="Plus Jakarta Sans"/>
                <a:ea typeface="Plus Jakarta Sans"/>
                <a:cs typeface="Plus Jakarta Sans"/>
                <a:sym typeface="Plus Jakarta Sans"/>
              </a:rPr>
              <a:t>First, identify the source and the historical topic it corresponds to. Then, use the CLAIM protocol to effectively to identify and analyze the validity of the claim made in the source.</a:t>
            </a:r>
            <a:endParaRPr sz="1200">
              <a:latin typeface="Plus Jakarta Sans"/>
              <a:ea typeface="Plus Jakarta Sans"/>
              <a:cs typeface="Plus Jakarta Sans"/>
              <a:sym typeface="Plus Jakarta Sans"/>
            </a:endParaRPr>
          </a:p>
        </p:txBody>
      </p:sp>
      <p:graphicFrame>
        <p:nvGraphicFramePr>
          <p:cNvPr id="260" name="Google Shape;260;p54"/>
          <p:cNvGraphicFramePr/>
          <p:nvPr/>
        </p:nvGraphicFramePr>
        <p:xfrm>
          <a:off x="368663" y="3318225"/>
          <a:ext cx="3000000" cy="3000000"/>
        </p:xfrm>
        <a:graphic>
          <a:graphicData uri="http://schemas.openxmlformats.org/drawingml/2006/table">
            <a:tbl>
              <a:tblPr>
                <a:noFill/>
                <a:tableStyleId>{68791425-B3D1-4871-9C37-98FF8E03C6F7}</a:tableStyleId>
              </a:tblPr>
              <a:tblGrid>
                <a:gridCol w="572175"/>
                <a:gridCol w="979150"/>
                <a:gridCol w="5618925"/>
              </a:tblGrid>
              <a:tr h="1170000">
                <a:tc>
                  <a:txBody>
                    <a:bodyPr/>
                    <a:lstStyle/>
                    <a:p>
                      <a:pPr indent="0" lvl="0" marL="0" rtl="0" algn="ctr">
                        <a:spcBef>
                          <a:spcPts val="0"/>
                        </a:spcBef>
                        <a:spcAft>
                          <a:spcPts val="0"/>
                        </a:spcAft>
                        <a:buNone/>
                      </a:pPr>
                      <a:r>
                        <a:rPr b="1" lang="en" sz="1700">
                          <a:latin typeface="Inter"/>
                          <a:ea typeface="Inter"/>
                          <a:cs typeface="Inter"/>
                          <a:sym typeface="Inter"/>
                        </a:rPr>
                        <a:t>C</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Claim</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What is the main claim being made in source?</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L</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Logic</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What facts, evidence, and/or examples are provided to support the claim?</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A</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Authority</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Is the source credible and </a:t>
                      </a:r>
                      <a:r>
                        <a:rPr lang="en" sz="1200">
                          <a:latin typeface="Inter"/>
                          <a:ea typeface="Inter"/>
                          <a:cs typeface="Inter"/>
                          <a:sym typeface="Inter"/>
                        </a:rPr>
                        <a:t>what evidence could be used to verify it?</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I</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Intuition </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Does</a:t>
                      </a:r>
                      <a:r>
                        <a:rPr lang="en" sz="1200">
                          <a:latin typeface="Inter"/>
                          <a:ea typeface="Inter"/>
                          <a:cs typeface="Inter"/>
                          <a:sym typeface="Inter"/>
                        </a:rPr>
                        <a:t> the claim make sense? What is your gut feeling about the claim made in the source? </a:t>
                      </a:r>
                      <a:r>
                        <a:rPr lang="en" sz="1200">
                          <a:latin typeface="Inter"/>
                          <a:ea typeface="Inter"/>
                          <a:cs typeface="Inter"/>
                          <a:sym typeface="Inter"/>
                        </a:rPr>
                        <a:t>Explain. </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M</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Merit</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Does the claim merit our belief or should we be doubtful? Explain. </a:t>
                      </a:r>
                      <a:endParaRPr sz="1200">
                        <a:latin typeface="Inter"/>
                        <a:ea typeface="Inter"/>
                        <a:cs typeface="Inter"/>
                        <a:sym typeface="Inter"/>
                      </a:endParaRPr>
                    </a:p>
                  </a:txBody>
                  <a:tcPr marT="91425" marB="91425" marR="91425" marL="91425"/>
                </a:tc>
              </a:tr>
            </a:tbl>
          </a:graphicData>
        </a:graphic>
      </p:graphicFrame>
      <p:sp>
        <p:nvSpPr>
          <p:cNvPr id="261" name="Google Shape;261;p54"/>
          <p:cNvSpPr txBox="1"/>
          <p:nvPr/>
        </p:nvSpPr>
        <p:spPr>
          <a:xfrm>
            <a:off x="368675" y="2238300"/>
            <a:ext cx="3390900" cy="919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Name or Title of source being analyzed</a:t>
            </a:r>
            <a:endParaRPr sz="1300">
              <a:latin typeface="Inter"/>
              <a:ea typeface="Inter"/>
              <a:cs typeface="Inter"/>
              <a:sym typeface="Inter"/>
            </a:endParaRPr>
          </a:p>
        </p:txBody>
      </p:sp>
      <p:sp>
        <p:nvSpPr>
          <p:cNvPr id="262" name="Google Shape;262;p54"/>
          <p:cNvSpPr txBox="1"/>
          <p:nvPr/>
        </p:nvSpPr>
        <p:spPr>
          <a:xfrm>
            <a:off x="4148025" y="2238300"/>
            <a:ext cx="3390900" cy="919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Historical</a:t>
            </a:r>
            <a:r>
              <a:rPr lang="en" sz="1300">
                <a:solidFill>
                  <a:schemeClr val="dk1"/>
                </a:solidFill>
                <a:latin typeface="Inter"/>
                <a:ea typeface="Inter"/>
                <a:cs typeface="Inter"/>
                <a:sym typeface="Inter"/>
              </a:rPr>
              <a:t> Event/Topic/Idea: </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pic>
        <p:nvPicPr>
          <p:cNvPr id="263" name="Google Shape;263;p54"/>
          <p:cNvPicPr preferRelativeResize="0"/>
          <p:nvPr/>
        </p:nvPicPr>
        <p:blipFill>
          <a:blip r:embed="rId5">
            <a:alphaModFix/>
          </a:blip>
          <a:stretch>
            <a:fillRect/>
          </a:stretch>
        </p:blipFill>
        <p:spPr>
          <a:xfrm flipH="1">
            <a:off x="551875" y="1042138"/>
            <a:ext cx="816975" cy="8169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67" name="Shape 267"/>
        <p:cNvGrpSpPr/>
        <p:nvPr/>
      </p:nvGrpSpPr>
      <p:grpSpPr>
        <a:xfrm>
          <a:off x="0" y="0"/>
          <a:ext cx="0" cy="0"/>
          <a:chOff x="0" y="0"/>
          <a:chExt cx="0" cy="0"/>
        </a:xfrm>
      </p:grpSpPr>
      <p:graphicFrame>
        <p:nvGraphicFramePr>
          <p:cNvPr id="268" name="Google Shape;268;p55"/>
          <p:cNvGraphicFramePr/>
          <p:nvPr/>
        </p:nvGraphicFramePr>
        <p:xfrm>
          <a:off x="337666" y="714235"/>
          <a:ext cx="3000000" cy="3000000"/>
        </p:xfrm>
        <a:graphic>
          <a:graphicData uri="http://schemas.openxmlformats.org/drawingml/2006/table">
            <a:tbl>
              <a:tblPr>
                <a:noFill/>
                <a:tableStyleId>{37C8460E-1F81-4572-8E6C-8F715E661C53}</a:tableStyleId>
              </a:tblPr>
              <a:tblGrid>
                <a:gridCol w="5221750"/>
                <a:gridCol w="1883500"/>
              </a:tblGrid>
              <a:tr h="850300">
                <a:tc gridSpan="2">
                  <a:txBody>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Sophie Poldermans,“As Teenagers, These Sisters Resisted the Nazis. Here’s What They Taught Me About Doing the Right Thing,” TIME, August 30, 2019.</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0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Note: Sophie Poldermans wrote the book </a:t>
                      </a:r>
                      <a:r>
                        <a:rPr i="1" lang="en" sz="1000">
                          <a:solidFill>
                            <a:schemeClr val="dk1"/>
                          </a:solidFill>
                          <a:latin typeface="Inter"/>
                          <a:ea typeface="Inter"/>
                          <a:cs typeface="Inter"/>
                          <a:sym typeface="Inter"/>
                        </a:rPr>
                        <a:t>Seducing and Killing Nazis: Hannie, Truus, and Freddie: Dutch Resistance Heroines of WWII</a:t>
                      </a:r>
                      <a:r>
                        <a:rPr lang="en" sz="1000">
                          <a:solidFill>
                            <a:schemeClr val="dk1"/>
                          </a:solidFill>
                          <a:latin typeface="Inter"/>
                          <a:ea typeface="Inter"/>
                          <a:cs typeface="Inter"/>
                          <a:sym typeface="Inter"/>
                        </a:rPr>
                        <a:t>, and is a Dutch women’s rights activist, author, and public speaker.</a:t>
                      </a:r>
                      <a:endParaRPr sz="10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559225">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When World War II began on Sept. 1, 1939, Hannie Schaft and the sisters Truus and Freddie Oversteegen were just 18, 16 and 13 years old. But despite their youth, they formed a famous trio in the Dutch resistance: Hannie, studying to be a human-rights lawyer, was the intellectual; Truus was their decisive, down-to-earth leader; and the feminine and fierce Freddie would map out their missions.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They gathered vital information, provided Jewish children with safe houses, stole identification papers, bombed railways and, most perilously, seduced high-ranking Nazi officers, luring them into the woods and killing them. </a:t>
                      </a:r>
                      <a:r>
                        <a:rPr b="1" lang="en" sz="1200">
                          <a:solidFill>
                            <a:schemeClr val="dk1"/>
                          </a:solidFill>
                          <a:latin typeface="Inter"/>
                          <a:ea typeface="Inter"/>
                          <a:cs typeface="Inter"/>
                          <a:sym typeface="Inter"/>
                        </a:rPr>
                        <a:t>(A)</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Hannie Schaft was executed by the Nazis three weeks before the end of the war. This legendary fighter known as the “girl with the red hair” became the icon of female Dutch resistance. Truus and Freddie Oversteegen survived the war, but carried emotional scars for the rest of their lives. </a:t>
                      </a:r>
                      <a:r>
                        <a:rPr b="1" lang="en" sz="1200">
                          <a:solidFill>
                            <a:schemeClr val="dk1"/>
                          </a:solidFill>
                          <a:latin typeface="Inter"/>
                          <a:ea typeface="Inter"/>
                          <a:cs typeface="Inter"/>
                          <a:sym typeface="Inter"/>
                        </a:rPr>
                        <a:t>(C)</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 half-century later, when I was about the age they had been when the war began, searching for my identity and for strong female role models, I became captivated by Hannie Schaft’s life story. A high-school research project on her life led to a chance to interview Truus Oversteegen… and to the chance to learn a lesson that went far beyond my classroom: Fighting injustice and doing the right thing takes exceptional strength and bravery, and is harder and more brutal than you might imagine, but is crucial to a livable world. </a:t>
                      </a:r>
                      <a:r>
                        <a:rPr b="1" lang="en" sz="1200">
                          <a:solidFill>
                            <a:schemeClr val="dk1"/>
                          </a:solidFill>
                          <a:latin typeface="Inter"/>
                          <a:ea typeface="Inter"/>
                          <a:cs typeface="Inter"/>
                          <a:sym typeface="Inter"/>
                        </a:rPr>
                        <a:t>(B)</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 remember my first visit with Truus like it was yesterday. She could easily have been my grandmother, feeding me cookies and asking me if I liked her new glasses. But underneath that surface lay a whole different world. The hand that shook mine when she invited me in had held a gun, a gun that she had used to kill people. Over tea, she started telling me her story and that of Hannie and her sister Freddie, emphasizing its value for future generations, like mine. Truus immediately saw how serious and dedicated I was to the cause, believed in me as a member of the new generation bearing the same ideals, and trusted me with the ability to share her story…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 have no romantic image of their work. They were no cowgirls. They inspired me on many levels, but their work in pursuit of the right thing was, by necessity, ruthless.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In what ways did Schaft and the Oversteegen sisters resist the Nazis?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What does Poldermans quote about “Fighting injustice” mean to you, especially in the context of the Holocaust but also in the context of today?</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How were the sisters, alongside others involved in the resistance, impacted by their time during the war?</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269" name="Google Shape;269;p5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Hannie Schaft &amp; the Oversteegen Sisters</a:t>
            </a:r>
            <a:endParaRPr sz="1900">
              <a:solidFill>
                <a:schemeClr val="dk1"/>
              </a:solidFill>
              <a:latin typeface="Halant"/>
              <a:ea typeface="Halant"/>
              <a:cs typeface="Halant"/>
              <a:sym typeface="Halant"/>
            </a:endParaRPr>
          </a:p>
        </p:txBody>
      </p:sp>
      <p:pic>
        <p:nvPicPr>
          <p:cNvPr id="270" name="Google Shape;270;p55"/>
          <p:cNvPicPr preferRelativeResize="0"/>
          <p:nvPr/>
        </p:nvPicPr>
        <p:blipFill>
          <a:blip r:embed="rId3">
            <a:alphaModFix/>
          </a:blip>
          <a:stretch>
            <a:fillRect/>
          </a:stretch>
        </p:blipFill>
        <p:spPr>
          <a:xfrm>
            <a:off x="226481" y="76722"/>
            <a:ext cx="816414" cy="338543"/>
          </a:xfrm>
          <a:prstGeom prst="rect">
            <a:avLst/>
          </a:prstGeom>
          <a:noFill/>
          <a:ln>
            <a:noFill/>
          </a:ln>
        </p:spPr>
      </p:pic>
      <p:sp>
        <p:nvSpPr>
          <p:cNvPr id="271" name="Google Shape;271;p5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72" name="Google Shape;272;p55"/>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273" name="Google Shape;273;p5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77" name="Shape 277"/>
        <p:cNvGrpSpPr/>
        <p:nvPr/>
      </p:nvGrpSpPr>
      <p:grpSpPr>
        <a:xfrm>
          <a:off x="0" y="0"/>
          <a:ext cx="0" cy="0"/>
          <a:chOff x="0" y="0"/>
          <a:chExt cx="0" cy="0"/>
        </a:xfrm>
      </p:grpSpPr>
      <p:graphicFrame>
        <p:nvGraphicFramePr>
          <p:cNvPr id="278" name="Google Shape;278;p56"/>
          <p:cNvGraphicFramePr/>
          <p:nvPr/>
        </p:nvGraphicFramePr>
        <p:xfrm>
          <a:off x="469041" y="790435"/>
          <a:ext cx="3000000" cy="3000000"/>
        </p:xfrm>
        <a:graphic>
          <a:graphicData uri="http://schemas.openxmlformats.org/drawingml/2006/table">
            <a:tbl>
              <a:tblPr>
                <a:noFill/>
                <a:tableStyleId>{37C8460E-1F81-4572-8E6C-8F715E661C53}</a:tableStyleId>
              </a:tblPr>
              <a:tblGrid>
                <a:gridCol w="5022625"/>
                <a:gridCol w="1811675"/>
              </a:tblGrid>
              <a:tr h="350050">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And getting to know the Oversteegens, I also witnessed their own struggles to come to terms with the past. They both suffered from what nowadays would probably be diagnosed as post-traumatic stress disorder (PTSD), enduring severe nightmares, screaming and fighting in their sleep. Hannie Schaft’s letters, as well as testimony from her friends and fellow resisters, suggest she also suffered from depression and PTSD during the war, prior to her arrest and execution… </a:t>
                      </a:r>
                      <a:r>
                        <a:rPr b="1" lang="en" sz="1200">
                          <a:solidFill>
                            <a:schemeClr val="dk1"/>
                          </a:solidFill>
                          <a:latin typeface="Inter"/>
                          <a:ea typeface="Inter"/>
                          <a:cs typeface="Inter"/>
                          <a:sym typeface="Inter"/>
                        </a:rPr>
                        <a:t>(C)</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“While I was biking, I saw Germans picking up innocent people from the streets, putting them against a wall and shooting them. I was forced to watch, which aroused such an enormous anger in me, such a disgust, a feeling of ‘dirty bastards.’ You can have any political conviction or be totally against war, but at that moment you are just a human being confronted with something very cruel. Shooting innocent people is murder. If you experience something like this, you’ll find it justified to act against it,” Truus once told me, as I recount in my book about the trio, Seducing and Killing Nazis. “Once, I was confronted with an SS soldier, a Dutch SS soldier even, who was killing a small baby by hitting it against a wall. He grabbed the baby and hit it against the wall. The father and sister had to watch. They were obviously hysterical. The child was dead. I shot that guy. Right there and then. That wasn’t an assignment, but I don’t regret it.” </a:t>
                      </a:r>
                      <a:r>
                        <a:rPr b="1" lang="en" sz="1200">
                          <a:solidFill>
                            <a:schemeClr val="dk1"/>
                          </a:solidFill>
                          <a:latin typeface="Inter"/>
                          <a:ea typeface="Inter"/>
                          <a:cs typeface="Inter"/>
                          <a:sym typeface="Inter"/>
                        </a:rPr>
                        <a:t>(D)</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extent of those moments remains a mystery even to me. As Freddie told me, “you shouldn’t ask a soldier how many people he shot”—and they were soldiers too.</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After the war, both Oversteegen sisters fought for recognition of their resistance work. Truus expressed herself in her art, shared her story through speeches, and became famous worldwide. Freddie lived a more secluded life, focusing on her family.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However, during the last years of her life she yearned for more acknowledgment of her role. I remember a surreal discussion between the two sisters, where they were quarreling about which of them shot one particular Nazi spy. In 2014 they both finally received the Dutch Mobilization War Cross and each had a street named after them. </a:t>
                      </a:r>
                      <a:r>
                        <a:rPr b="1" lang="en" sz="1200">
                          <a:solidFill>
                            <a:schemeClr val="dk1"/>
                          </a:solidFill>
                          <a:latin typeface="Inter"/>
                          <a:ea typeface="Inter"/>
                          <a:cs typeface="Inter"/>
                          <a:sym typeface="Inter"/>
                        </a:rPr>
                        <a:t>(E)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 many years after doing their work in the shadows, they were glad for the public recognition. They wanted their stories to be known—to teach people that, as Truus put it, even when the work is hard, “you must always remain human.”</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D. </a:t>
                      </a:r>
                      <a:r>
                        <a:rPr lang="en" sz="1200">
                          <a:solidFill>
                            <a:schemeClr val="dk1"/>
                          </a:solidFill>
                          <a:latin typeface="Inter"/>
                          <a:ea typeface="Inter"/>
                          <a:cs typeface="Inter"/>
                          <a:sym typeface="Inter"/>
                        </a:rPr>
                        <a:t>Explain some of the experiences that Truus had that justified her actions in the resistance.</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E. </a:t>
                      </a:r>
                      <a:r>
                        <a:rPr lang="en" sz="1200">
                          <a:solidFill>
                            <a:schemeClr val="dk1"/>
                          </a:solidFill>
                          <a:latin typeface="Inter"/>
                          <a:ea typeface="Inter"/>
                          <a:cs typeface="Inter"/>
                          <a:sym typeface="Inter"/>
                        </a:rPr>
                        <a:t>How were these sisters recognized for their work in the resistance?</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F. </a:t>
                      </a:r>
                      <a:r>
                        <a:rPr lang="en" sz="1200">
                          <a:solidFill>
                            <a:schemeClr val="dk1"/>
                          </a:solidFill>
                          <a:latin typeface="Inter"/>
                          <a:ea typeface="Inter"/>
                          <a:cs typeface="Inter"/>
                          <a:sym typeface="Inter"/>
                        </a:rPr>
                        <a:t>Do the Oversteegen sisters fit into the concept you had about resistance to the Nazis? Why or why not?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279" name="Google Shape;279;p5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Hannie Schaft &amp; the Oversteegen Sisters</a:t>
            </a:r>
            <a:endParaRPr sz="1900">
              <a:solidFill>
                <a:schemeClr val="dk1"/>
              </a:solidFill>
              <a:latin typeface="Halant"/>
              <a:ea typeface="Halant"/>
              <a:cs typeface="Halant"/>
              <a:sym typeface="Halant"/>
            </a:endParaRPr>
          </a:p>
        </p:txBody>
      </p:sp>
      <p:pic>
        <p:nvPicPr>
          <p:cNvPr id="280" name="Google Shape;280;p56"/>
          <p:cNvPicPr preferRelativeResize="0"/>
          <p:nvPr/>
        </p:nvPicPr>
        <p:blipFill>
          <a:blip r:embed="rId3">
            <a:alphaModFix/>
          </a:blip>
          <a:stretch>
            <a:fillRect/>
          </a:stretch>
        </p:blipFill>
        <p:spPr>
          <a:xfrm>
            <a:off x="226481" y="76722"/>
            <a:ext cx="816414" cy="338543"/>
          </a:xfrm>
          <a:prstGeom prst="rect">
            <a:avLst/>
          </a:prstGeom>
          <a:noFill/>
          <a:ln>
            <a:noFill/>
          </a:ln>
        </p:spPr>
      </p:pic>
      <p:sp>
        <p:nvSpPr>
          <p:cNvPr id="281" name="Google Shape;281;p5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82" name="Google Shape;282;p56"/>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283" name="Google Shape;283;p5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87" name="Shape 287"/>
        <p:cNvGrpSpPr/>
        <p:nvPr/>
      </p:nvGrpSpPr>
      <p:grpSpPr>
        <a:xfrm>
          <a:off x="0" y="0"/>
          <a:ext cx="0" cy="0"/>
          <a:chOff x="0" y="0"/>
          <a:chExt cx="0" cy="0"/>
        </a:xfrm>
      </p:grpSpPr>
      <p:pic>
        <p:nvPicPr>
          <p:cNvPr id="288" name="Google Shape;288;p57"/>
          <p:cNvPicPr preferRelativeResize="0"/>
          <p:nvPr/>
        </p:nvPicPr>
        <p:blipFill>
          <a:blip r:embed="rId3">
            <a:alphaModFix/>
          </a:blip>
          <a:stretch>
            <a:fillRect/>
          </a:stretch>
        </p:blipFill>
        <p:spPr>
          <a:xfrm>
            <a:off x="381544" y="9389196"/>
            <a:ext cx="431174" cy="431174"/>
          </a:xfrm>
          <a:prstGeom prst="rect">
            <a:avLst/>
          </a:prstGeom>
          <a:noFill/>
          <a:ln>
            <a:noFill/>
          </a:ln>
        </p:spPr>
      </p:pic>
      <p:sp>
        <p:nvSpPr>
          <p:cNvPr id="289" name="Google Shape;289;p57"/>
          <p:cNvSpPr txBox="1"/>
          <p:nvPr/>
        </p:nvSpPr>
        <p:spPr>
          <a:xfrm>
            <a:off x="731000" y="20359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Inter"/>
                <a:ea typeface="Inter"/>
                <a:cs typeface="Inter"/>
                <a:sym typeface="Inter"/>
              </a:rPr>
              <a:t>What factors shaped people’s decisions to collaborate with or resist Nazi oppression?</a:t>
            </a:r>
            <a:endParaRPr sz="1700">
              <a:solidFill>
                <a:schemeClr val="dk1"/>
              </a:solidFill>
              <a:latin typeface="Inter"/>
              <a:ea typeface="Inter"/>
              <a:cs typeface="Inter"/>
              <a:sym typeface="Inter"/>
            </a:endParaRPr>
          </a:p>
        </p:txBody>
      </p:sp>
      <p:sp>
        <p:nvSpPr>
          <p:cNvPr id="290" name="Google Shape;290;p57"/>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8: World at War</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Exit Ticket - Lesson 12</a:t>
            </a:r>
            <a:endParaRPr sz="1700">
              <a:solidFill>
                <a:schemeClr val="dk1"/>
              </a:solidFill>
              <a:latin typeface="Halant"/>
              <a:ea typeface="Halant"/>
              <a:cs typeface="Halant"/>
              <a:sym typeface="Halant"/>
            </a:endParaRPr>
          </a:p>
        </p:txBody>
      </p:sp>
      <p:pic>
        <p:nvPicPr>
          <p:cNvPr id="291" name="Google Shape;291;p57"/>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92" name="Google Shape;292;p5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93" name="Google Shape;293;p5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94" name="Google Shape;294;p57"/>
          <p:cNvSpPr txBox="1"/>
          <p:nvPr/>
        </p:nvSpPr>
        <p:spPr>
          <a:xfrm>
            <a:off x="455300" y="3257000"/>
            <a:ext cx="6861900" cy="61137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Choose one of the ID cards listed below to read. The ID cards were created by U.S. Holocaust Memorial Museum staff following interviews with `130 Holocaust survivors. The following individuals were involved in some sort of resistance to the Nazis.</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After reading the ID card, answer the questions below.</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0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ID Cards</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u="sng">
                <a:solidFill>
                  <a:schemeClr val="accent5"/>
                </a:solidFill>
                <a:latin typeface="Inter"/>
                <a:ea typeface="Inter"/>
                <a:cs typeface="Inter"/>
                <a:sym typeface="Inter"/>
                <a:hlinkClick r:id="rId5">
                  <a:extLst>
                    <a:ext uri="{A12FA001-AC4F-418D-AE19-62706E023703}">
                      <ahyp:hlinkClr val="tx"/>
                    </a:ext>
                  </a:extLst>
                </a:hlinkClick>
              </a:rPr>
              <a:t>Willem Arondéus </a:t>
            </a:r>
            <a:r>
              <a:rPr lang="en" sz="1000">
                <a:solidFill>
                  <a:schemeClr val="dk1"/>
                </a:solidFill>
                <a:latin typeface="Inter"/>
                <a:ea typeface="Inter"/>
                <a:cs typeface="Inter"/>
                <a:sym typeface="Inter"/>
              </a:rPr>
              <a:t>(Dutch Resistance)</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u="sng">
                <a:solidFill>
                  <a:schemeClr val="accent5"/>
                </a:solidFill>
                <a:latin typeface="Inter"/>
                <a:ea typeface="Inter"/>
                <a:cs typeface="Inter"/>
                <a:sym typeface="Inter"/>
                <a:hlinkClick r:id="rId6">
                  <a:extLst>
                    <a:ext uri="{A12FA001-AC4F-418D-AE19-62706E023703}">
                      <ahyp:hlinkClr val="tx"/>
                    </a:ext>
                  </a:extLst>
                </a:hlinkClick>
              </a:rPr>
              <a:t>Paula Garfinkel</a:t>
            </a:r>
            <a:r>
              <a:rPr lang="en" sz="1000">
                <a:solidFill>
                  <a:schemeClr val="dk1"/>
                </a:solidFill>
                <a:latin typeface="Inter"/>
                <a:ea typeface="Inter"/>
                <a:cs typeface="Inter"/>
                <a:sym typeface="Inter"/>
              </a:rPr>
              <a:t> (Poland)</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u="sng">
                <a:solidFill>
                  <a:schemeClr val="accent5"/>
                </a:solidFill>
                <a:latin typeface="Inter"/>
                <a:ea typeface="Inter"/>
                <a:cs typeface="Inter"/>
                <a:sym typeface="Inter"/>
                <a:hlinkClick r:id="rId7">
                  <a:extLst>
                    <a:ext uri="{A12FA001-AC4F-418D-AE19-62706E023703}">
                      <ahyp:hlinkClr val="tx"/>
                    </a:ext>
                  </a:extLst>
                </a:hlinkClick>
              </a:rPr>
              <a:t>Jozef Wilk </a:t>
            </a:r>
            <a:r>
              <a:rPr lang="en" sz="1000">
                <a:solidFill>
                  <a:schemeClr val="dk1"/>
                </a:solidFill>
                <a:latin typeface="Inter"/>
                <a:ea typeface="Inter"/>
                <a:cs typeface="Inter"/>
                <a:sym typeface="Inter"/>
              </a:rPr>
              <a:t>(Warsaw Ghetto Uprising)</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u="sng">
                <a:solidFill>
                  <a:schemeClr val="accent5"/>
                </a:solidFill>
                <a:latin typeface="Inter"/>
                <a:ea typeface="Inter"/>
                <a:cs typeface="Inter"/>
                <a:sym typeface="Inter"/>
                <a:hlinkClick r:id="rId8">
                  <a:extLst>
                    <a:ext uri="{A12FA001-AC4F-418D-AE19-62706E023703}">
                      <ahyp:hlinkClr val="tx"/>
                    </a:ext>
                  </a:extLst>
                </a:hlinkClick>
              </a:rPr>
              <a:t>Mieczysław (Marek) Madejski </a:t>
            </a:r>
            <a:r>
              <a:rPr lang="en" sz="1000">
                <a:solidFill>
                  <a:schemeClr val="dk1"/>
                </a:solidFill>
                <a:latin typeface="Inter"/>
                <a:ea typeface="Inter"/>
                <a:cs typeface="Inter"/>
                <a:sym typeface="Inter"/>
              </a:rPr>
              <a:t>(Warsaw Polish Uprising)</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u="sng">
                <a:solidFill>
                  <a:schemeClr val="accent5"/>
                </a:solidFill>
                <a:latin typeface="Inter"/>
                <a:ea typeface="Inter"/>
                <a:cs typeface="Inter"/>
                <a:sym typeface="Inter"/>
                <a:hlinkClick r:id="rId9">
                  <a:extLst>
                    <a:ext uri="{A12FA001-AC4F-418D-AE19-62706E023703}">
                      <ahyp:hlinkClr val="tx"/>
                    </a:ext>
                  </a:extLst>
                </a:hlinkClick>
              </a:rPr>
              <a:t>Reidar Dittmann</a:t>
            </a:r>
            <a:r>
              <a:rPr lang="en" sz="1000">
                <a:solidFill>
                  <a:schemeClr val="dk1"/>
                </a:solidFill>
                <a:latin typeface="Inter"/>
                <a:ea typeface="Inter"/>
                <a:cs typeface="Inter"/>
                <a:sym typeface="Inter"/>
              </a:rPr>
              <a:t> (Norway)</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u="sng">
                <a:solidFill>
                  <a:schemeClr val="accent5"/>
                </a:solidFill>
                <a:latin typeface="Inter"/>
                <a:ea typeface="Inter"/>
                <a:cs typeface="Inter"/>
                <a:sym typeface="Inter"/>
                <a:hlinkClick r:id="rId10">
                  <a:extLst>
                    <a:ext uri="{A12FA001-AC4F-418D-AE19-62706E023703}">
                      <ahyp:hlinkClr val="tx"/>
                    </a:ext>
                  </a:extLst>
                </a:hlinkClick>
              </a:rPr>
              <a:t>Gertrud Gruenbaum</a:t>
            </a:r>
            <a:r>
              <a:rPr lang="en" sz="1000">
                <a:solidFill>
                  <a:schemeClr val="dk1"/>
                </a:solidFill>
                <a:latin typeface="Inter"/>
                <a:ea typeface="Inter"/>
                <a:cs typeface="Inter"/>
                <a:sym typeface="Inter"/>
              </a:rPr>
              <a:t> (Austria)</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u="sng">
                <a:solidFill>
                  <a:schemeClr val="accent5"/>
                </a:solidFill>
                <a:latin typeface="Inter"/>
                <a:ea typeface="Inter"/>
                <a:cs typeface="Inter"/>
                <a:sym typeface="Inter"/>
                <a:hlinkClick r:id="rId11">
                  <a:extLst>
                    <a:ext uri="{A12FA001-AC4F-418D-AE19-62706E023703}">
                      <ahyp:hlinkClr val="tx"/>
                    </a:ext>
                  </a:extLst>
                </a:hlinkClick>
              </a:rPr>
              <a:t>Vladan Popovic </a:t>
            </a:r>
            <a:r>
              <a:rPr lang="en" sz="1000">
                <a:solidFill>
                  <a:schemeClr val="dk1"/>
                </a:solidFill>
                <a:latin typeface="Inter"/>
                <a:ea typeface="Inter"/>
                <a:cs typeface="Inter"/>
                <a:sym typeface="Inter"/>
              </a:rPr>
              <a:t>(Yugoslavia)</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u="sng">
                <a:solidFill>
                  <a:schemeClr val="accent5"/>
                </a:solidFill>
                <a:latin typeface="Inter"/>
                <a:ea typeface="Inter"/>
                <a:cs typeface="Inter"/>
                <a:sym typeface="Inter"/>
                <a:hlinkClick r:id="rId12">
                  <a:extLst>
                    <a:ext uri="{A12FA001-AC4F-418D-AE19-62706E023703}">
                      <ahyp:hlinkClr val="tx"/>
                    </a:ext>
                  </a:extLst>
                </a:hlinkClick>
              </a:rPr>
              <a:t>Yves Oppert </a:t>
            </a:r>
            <a:r>
              <a:rPr lang="en" sz="1000">
                <a:solidFill>
                  <a:schemeClr val="dk1"/>
                </a:solidFill>
                <a:latin typeface="Inter"/>
                <a:ea typeface="Inter"/>
                <a:cs typeface="Inter"/>
                <a:sym typeface="Inter"/>
              </a:rPr>
              <a:t>(France)</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u="sng">
                <a:solidFill>
                  <a:schemeClr val="accent5"/>
                </a:solidFill>
                <a:latin typeface="Inter"/>
                <a:ea typeface="Inter"/>
                <a:cs typeface="Inter"/>
                <a:sym typeface="Inter"/>
                <a:hlinkClick r:id="rId13">
                  <a:extLst>
                    <a:ext uri="{A12FA001-AC4F-418D-AE19-62706E023703}">
                      <ahyp:hlinkClr val="tx"/>
                    </a:ext>
                  </a:extLst>
                </a:hlinkClick>
              </a:rPr>
              <a:t>Wolf Wajsbrot </a:t>
            </a:r>
            <a:r>
              <a:rPr lang="en" sz="1000">
                <a:solidFill>
                  <a:schemeClr val="dk1"/>
                </a:solidFill>
                <a:latin typeface="Inter"/>
                <a:ea typeface="Inter"/>
                <a:cs typeface="Inter"/>
                <a:sym typeface="Inter"/>
              </a:rPr>
              <a:t>(French Resistance Franc-Tireurs et Partisans)</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0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b="1"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Chosen Individual: ___________________________________</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this person’s life like before 1940?</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this person resist the Nazis?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their fate?</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295" name="Google Shape;295;p57"/>
          <p:cNvSpPr txBox="1"/>
          <p:nvPr/>
        </p:nvSpPr>
        <p:spPr>
          <a:xfrm>
            <a:off x="219350" y="17019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rgbClr val="000000"/>
                </a:solidFill>
                <a:latin typeface="Inter"/>
                <a:ea typeface="Inter"/>
                <a:cs typeface="Inter"/>
                <a:sym typeface="Inter"/>
              </a:rPr>
              <a:t>Name: ______________________________________________   Date: ________	   Class: ____________________</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